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5"/>
  </p:notesMasterIdLst>
  <p:sldIdLst>
    <p:sldId id="261" r:id="rId2"/>
    <p:sldId id="303" r:id="rId3"/>
    <p:sldId id="305" r:id="rId4"/>
    <p:sldId id="301" r:id="rId5"/>
    <p:sldId id="258" r:id="rId6"/>
    <p:sldId id="312" r:id="rId7"/>
    <p:sldId id="286" r:id="rId8"/>
    <p:sldId id="310" r:id="rId9"/>
    <p:sldId id="277" r:id="rId10"/>
    <p:sldId id="276" r:id="rId11"/>
    <p:sldId id="314" r:id="rId12"/>
    <p:sldId id="279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9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1AFF5-A13C-4170-9072-7DBB6CAEB31C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FC2F5-52D6-48E8-AB6A-D417E37D3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5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4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8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61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8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9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0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69D6-B3C5-40B4-AF77-711F5CFDC547}" type="datetimeFigureOut">
              <a:rPr lang="en-US" smtClean="0"/>
              <a:t>21-May-19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5F5A-685C-4967-AA0B-EFA9C7B88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93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255531-E975-4EFF-B55F-AFD34411F1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21-May-19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25C97E-2368-4959-89E4-CFE0EA892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54000">
              <a:srgbClr val="FDA091"/>
            </a:gs>
            <a:gs pos="62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5816" y="1988840"/>
            <a:ext cx="3312368" cy="29523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7575"/>
            <a:ext cx="5029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3554" y="-27384"/>
            <a:ext cx="7136889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016260" y="116632"/>
            <a:ext cx="3240360" cy="1296144"/>
          </a:xfrm>
          <a:prstGeom prst="wave">
            <a:avLst>
              <a:gd name="adj1" fmla="val 12500"/>
              <a:gd name="adj2" fmla="val -1176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8373" y="4758243"/>
            <a:ext cx="673613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 ও নৈতিকতার মধ্যে পার্থক্য লিখ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2987824" y="5661248"/>
            <a:ext cx="3096344" cy="10081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18810"/>
            <a:ext cx="3816424" cy="2862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564435" y="478413"/>
            <a:ext cx="22140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1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13838" y="692696"/>
            <a:ext cx="2754306" cy="756084"/>
          </a:xfrm>
          <a:prstGeom prst="ribbon">
            <a:avLst>
              <a:gd name="adj1" fmla="val 16667"/>
              <a:gd name="adj2" fmla="val 68497"/>
            </a:avLst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828" y="1912326"/>
            <a:ext cx="8584660" cy="3676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IN" sz="1500" dirty="0"/>
          </a:p>
          <a:p>
            <a:r>
              <a:rPr lang="bn-IN" sz="1500" dirty="0"/>
              <a:t>  </a:t>
            </a:r>
          </a:p>
          <a:p>
            <a:endParaRPr lang="bn-IN" sz="1500" b="1" dirty="0"/>
          </a:p>
          <a:p>
            <a:r>
              <a:rPr lang="bn-IN" sz="1500" dirty="0"/>
              <a:t>  </a:t>
            </a:r>
          </a:p>
          <a:p>
            <a:endParaRPr lang="bn-IN" sz="1500" dirty="0"/>
          </a:p>
          <a:p>
            <a:r>
              <a:rPr lang="bn-IN" sz="1500" dirty="0"/>
              <a:t>  </a:t>
            </a:r>
            <a:endParaRPr lang="en-US" sz="1500" dirty="0"/>
          </a:p>
          <a:p>
            <a:endParaRPr lang="bn-IN" sz="1500" b="1" dirty="0"/>
          </a:p>
          <a:p>
            <a:r>
              <a:rPr lang="bn-IN" sz="1500" dirty="0"/>
              <a:t>  </a:t>
            </a:r>
            <a:endParaRPr lang="en-US" sz="1500" dirty="0"/>
          </a:p>
        </p:txBody>
      </p:sp>
      <p:sp>
        <p:nvSpPr>
          <p:cNvPr id="7" name="Rectangle 6"/>
          <p:cNvSpPr/>
          <p:nvPr/>
        </p:nvSpPr>
        <p:spPr>
          <a:xfrm>
            <a:off x="3810416" y="692696"/>
            <a:ext cx="15231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1047" y="4516603"/>
            <a:ext cx="421043" cy="3458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Rectangle 38"/>
          <p:cNvSpPr/>
          <p:nvPr/>
        </p:nvSpPr>
        <p:spPr>
          <a:xfrm rot="20749476">
            <a:off x="1310045" y="3141142"/>
            <a:ext cx="421043" cy="3458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Rectangle 39"/>
          <p:cNvSpPr/>
          <p:nvPr/>
        </p:nvSpPr>
        <p:spPr>
          <a:xfrm rot="20749476">
            <a:off x="4508973" y="2412859"/>
            <a:ext cx="421043" cy="34583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128965" y="2183544"/>
            <a:ext cx="7427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১) ইভটিজিং এর ঘটনাগুলো কোথায় বেশি ঘটে?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(ক) প্রেক্ষাগৃহের আশেপাশে  (খ) পার্কের পাশে  (গ) শিক্ষাঙ্গনের আশেপাশে  ঘ) দর্শনীয় স্থানের আশেপাশে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8139" y="2876455"/>
            <a:ext cx="7637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২) ইভটিজিং এর কারণ কী?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(ক) নৈতিক অবক্ষয়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(খ) স্বজন প্রীতি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(গ) সাম্প্রদায়িক সম্প্রীতির অভাব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(ঘ) স্থানীয় সরকারের দূর্বলতা</a:t>
            </a:r>
            <a:endParaRPr lang="bn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8964" y="3639028"/>
            <a:ext cx="74169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৩) ইভটিজিং প্রতিরোধ করা যেতে পারে-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i) কর্মসংস্থান সৃষ্টি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i i) আইনের কঠোর প্রয়োগ 	i i i) নৈতিক মূল্যবোধ সৃষ্টি</a:t>
            </a:r>
          </a:p>
          <a:p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নিচের কোনটি সঠিক?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i  ও i i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i i ও i i i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i ও i i i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	ঘ) </a:t>
            </a:r>
            <a:r>
              <a:rPr lang="bn-IN" dirty="0">
                <a:latin typeface="Agency FB" panose="020B0503020202020204" pitchFamily="34" charset="0"/>
                <a:cs typeface="NikoshBAN" panose="02000000000000000000" pitchFamily="2" charset="0"/>
              </a:rPr>
              <a:t>i, i i ও i i i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051720" y="234624"/>
            <a:ext cx="5472608" cy="115212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xagon 3"/>
          <p:cNvSpPr/>
          <p:nvPr/>
        </p:nvSpPr>
        <p:spPr>
          <a:xfrm>
            <a:off x="899592" y="4941168"/>
            <a:ext cx="7848872" cy="1296144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নৈতিকতার সাদৃশ‌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43780"/>
            <a:ext cx="578635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23" y="260648"/>
            <a:ext cx="8544949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Frame 2"/>
          <p:cNvSpPr/>
          <p:nvPr/>
        </p:nvSpPr>
        <p:spPr>
          <a:xfrm>
            <a:off x="31676" y="0"/>
            <a:ext cx="9112324" cy="6858000"/>
          </a:xfrm>
          <a:prstGeom prst="frame">
            <a:avLst>
              <a:gd name="adj1" fmla="val 4167"/>
            </a:avLst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prst="angle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805199" cy="648072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বিষয়ঃ পৌরনীতি ও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সুশাসন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শ্রেণীঃ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একাদশ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 </a:t>
            </a:r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অধ্যায় (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তৃতীয়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)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 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পিরিয়ডঃ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৪র্থ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  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সময়ঃ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৫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0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Ekushey Azad" pitchFamily="66"/>
              </a:rPr>
              <a:t>মিনিট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411760" y="332656"/>
            <a:ext cx="4752528" cy="1080120"/>
          </a:xfrm>
          <a:prstGeom prst="downArrowCallout">
            <a:avLst>
              <a:gd name="adj1" fmla="val 20128"/>
              <a:gd name="adj2" fmla="val 79204"/>
              <a:gd name="adj3" fmla="val 22853"/>
              <a:gd name="adj4" fmla="val 70225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পাঠ </a:t>
            </a:r>
            <a:r>
              <a:rPr lang="bn-BD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28024"/>
            <a:ext cx="2160240" cy="24668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427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224644"/>
            <a:ext cx="8712968" cy="64087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6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1187624" y="548680"/>
            <a:ext cx="6696744" cy="792088"/>
          </a:xfrm>
          <a:prstGeom prst="ribbon">
            <a:avLst>
              <a:gd name="adj1" fmla="val 6892"/>
              <a:gd name="adj2" fmla="val 679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4077072"/>
            <a:ext cx="6048672" cy="23762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শামীম মিয়া 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রাষ্ট্রবিজ্ঞান 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কটিয়াদী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কটিয়াদী, কিশোরগঞ্জ।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০১৭২১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৪৪৬৪০৪</a:t>
            </a:r>
          </a:p>
          <a:p>
            <a:pPr algn="ctr"/>
            <a:r>
              <a:rPr lang="bn-IN" dirty="0" smtClean="0"/>
              <a:t>ই-মেইলঃ </a:t>
            </a:r>
            <a:r>
              <a:rPr lang="en-US" dirty="0" smtClean="0"/>
              <a:t>shamim3089442@gmail.com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890"/>
            <a:ext cx="2260159" cy="22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500500" cy="2520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96752"/>
            <a:ext cx="3960440" cy="2828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" y="4029988"/>
            <a:ext cx="4198822" cy="2351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46012"/>
            <a:ext cx="4248472" cy="2379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4624"/>
            <a:ext cx="7560840" cy="11079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66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528" y="188640"/>
            <a:ext cx="8805199" cy="648072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  <a:p>
            <a:pPr algn="ctr"/>
            <a:endParaRPr lang="bn-IN" sz="3200" b="1" dirty="0" smtClean="0">
              <a:solidFill>
                <a:schemeClr val="tx1">
                  <a:lumMod val="95000"/>
                  <a:lumOff val="5000"/>
                </a:schemeClr>
              </a:solidFill>
              <a:cs typeface="Ekushey Azad" pitchFamily="66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619672" y="1988840"/>
            <a:ext cx="5616624" cy="2592288"/>
          </a:xfrm>
          <a:prstGeom prst="downArrowCallout">
            <a:avLst>
              <a:gd name="adj1" fmla="val 20128"/>
              <a:gd name="adj2" fmla="val 79204"/>
              <a:gd name="adj3" fmla="val 22853"/>
              <a:gd name="adj4" fmla="val 70225"/>
            </a:avLst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521706"/>
            <a:ext cx="9015117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2420888"/>
            <a:ext cx="9015117" cy="769441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নৈতিকতা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50" y="4039664"/>
            <a:ext cx="9015117" cy="646331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আইন </a:t>
            </a:r>
            <a:r>
              <a:rPr lang="en-SG" sz="3600" dirty="0">
                <a:latin typeface="SutonnyMJ" pitchFamily="2" charset="0"/>
                <a:cs typeface="NikoshBAN" panose="02000000000000000000" pitchFamily="2" charset="0"/>
              </a:rPr>
              <a:t>ও ‰</a:t>
            </a:r>
            <a:r>
              <a:rPr lang="en-SG" sz="3600" dirty="0" err="1">
                <a:latin typeface="SutonnyMJ" pitchFamily="2" charset="0"/>
                <a:cs typeface="NikoshBAN" panose="02000000000000000000" pitchFamily="2" charset="0"/>
              </a:rPr>
              <a:t>bwZKZvi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মধ‌্যে</a:t>
            </a:r>
            <a:r>
              <a:rPr lang="en-SG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পার্থক‌্য</a:t>
            </a:r>
            <a:r>
              <a:rPr lang="en-SG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1633300"/>
            <a:ext cx="9034427" cy="769441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SG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638" y="3212976"/>
            <a:ext cx="9015117" cy="769441"/>
          </a:xfrm>
          <a:prstGeom prst="rect">
            <a:avLst/>
          </a:prstGeom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4400" dirty="0">
                <a:latin typeface="SutonnyMJ" pitchFamily="2" charset="0"/>
                <a:cs typeface="NikoshBAN" panose="02000000000000000000" pitchFamily="2" charset="0"/>
              </a:rPr>
              <a:t>‰</a:t>
            </a:r>
            <a:r>
              <a:rPr lang="en-SG" sz="4400" dirty="0" err="1">
                <a:latin typeface="SutonnyMJ" pitchFamily="2" charset="0"/>
                <a:cs typeface="NikoshBAN" panose="02000000000000000000" pitchFamily="2" charset="0"/>
              </a:rPr>
              <a:t>bwZKZvi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ধারণা ব্যাখ্যা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5516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827584" y="476672"/>
            <a:ext cx="8064896" cy="122413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77048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 হলো একটি মানবীয়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গুনাবলী।নৈতিকতা বা নীতিবোধ মানুষের মন থেকে উৎসরিত। নৈতিকতার বিকাশ ঘটে মানুষের ন্যায়-অন্যায়, ভালো-মন্দ, উচিত-অনুচিত বোধ বা অনুভূতি থেকে।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নৈতিকতার ইংরেজি প্রতিশব্দ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Morality. Morality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 ল্যাটিন শব্দ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Moralitas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এসেছে। এর অর্থ আচরণ, চরিত্র বা যথার্থ আচরণ।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 নৈতিকতা বলতে মানুষের বিবেকবোধ, ন্যায় অন্যায় , ভালো মন্দ, উচিত অনুচিত প্রভৃতি ধারণার সাথে সঙ্গতিপূর্ণ বিধি বিধানকে বোঝায়। </a:t>
            </a:r>
          </a:p>
        </p:txBody>
      </p:sp>
    </p:spTree>
    <p:extLst>
      <p:ext uri="{BB962C8B-B14F-4D97-AF65-F5344CB8AC3E}">
        <p14:creationId xmlns:p14="http://schemas.microsoft.com/office/powerpoint/2010/main" val="17650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62956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মানুষের বাহ্যিক আচার আচরণকে নিয়ন্ত্রণ করে। মানুষের মন মানসিকতার সাথে এর কোন সম্পর্ক নেই। </a:t>
            </a:r>
          </a:p>
          <a:p>
            <a:pPr marL="0" indent="0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নির্দিষ্ট ও সুস্পষ্ট। </a:t>
            </a:r>
          </a:p>
          <a:p>
            <a:pPr marL="0" indent="0" algn="just">
              <a:buNone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 পেছনে রয়েছে সার্বভৌম শক্তি। আইন ভঙ্গ করলে শাস্তি ভোগ করতে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SG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752418" cy="3629564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 মানুষের বাহ্যিক ও মানসিক আচরণকে নিয়ন্ত্রণ করে। নৈতিকতার পরিধি আইনের পরিধি অনেক বেশি।</a:t>
            </a:r>
          </a:p>
          <a:p>
            <a:pPr marL="0" indent="0" algn="just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 অনির্দিষ্ট ও অস্পষ্ট।</a:t>
            </a:r>
          </a:p>
          <a:p>
            <a:pPr marL="0" indent="0" algn="just">
              <a:buNone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 লংঘন করলে শাস্তি পেতে হয়না তবে সমাজের সমালোচনা সইতে হয়। বিবেকের দংশনে পোড়তে হয়।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585216"/>
            <a:ext cx="7290054" cy="1499616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নৈতিকতার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মধ‌্যে</a:t>
            </a:r>
            <a:r>
              <a:rPr lang="en-SG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পার্থক‌্য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9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283992" y="260648"/>
            <a:ext cx="2808312" cy="1152128"/>
          </a:xfrm>
          <a:prstGeom prst="bevel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1841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0241" y="4315743"/>
            <a:ext cx="514756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নৈতিকতার সংজ্ঞা দাও।</a:t>
            </a:r>
            <a:endParaRPr lang="bn-IN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699792" y="5794230"/>
            <a:ext cx="3626573" cy="8751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0568" y="5903112"/>
            <a:ext cx="3408056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89" y="1700808"/>
            <a:ext cx="3571800" cy="23812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47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1951</TotalTime>
  <Words>333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Agency FB</vt:lpstr>
      <vt:lpstr>Calibri</vt:lpstr>
      <vt:lpstr>Ekushey Azad</vt:lpstr>
      <vt:lpstr>Kalpurush</vt:lpstr>
      <vt:lpstr>NikoshBAN</vt:lpstr>
      <vt:lpstr>SutonnyMJ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আইন ও নৈতিকতার মধ‌্যে পার্থক‌্য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HP</cp:lastModifiedBy>
  <cp:revision>704</cp:revision>
  <dcterms:created xsi:type="dcterms:W3CDTF">2013-06-03T19:14:10Z</dcterms:created>
  <dcterms:modified xsi:type="dcterms:W3CDTF">2019-05-21T10:07:24Z</dcterms:modified>
</cp:coreProperties>
</file>