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8" r:id="rId1"/>
  </p:sldMasterIdLst>
  <p:notesMasterIdLst>
    <p:notesMasterId r:id="rId15"/>
  </p:notesMasterIdLst>
  <p:sldIdLst>
    <p:sldId id="261" r:id="rId2"/>
    <p:sldId id="303" r:id="rId3"/>
    <p:sldId id="305" r:id="rId4"/>
    <p:sldId id="301" r:id="rId5"/>
    <p:sldId id="258" r:id="rId6"/>
    <p:sldId id="312" r:id="rId7"/>
    <p:sldId id="286" r:id="rId8"/>
    <p:sldId id="310" r:id="rId9"/>
    <p:sldId id="277" r:id="rId10"/>
    <p:sldId id="276" r:id="rId11"/>
    <p:sldId id="314" r:id="rId12"/>
    <p:sldId id="279" r:id="rId13"/>
    <p:sldId id="28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A091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29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31AFF5-A13C-4170-9072-7DBB6CAEB31C}" type="datetimeFigureOut">
              <a:rPr lang="en-US" smtClean="0"/>
              <a:t>21-May-19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FFC2F5-52D6-48E8-AB6A-D417E37D3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03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32A669D6-B3C5-40B4-AF77-711F5CFDC547}" type="datetimeFigureOut">
              <a:rPr lang="en-US" smtClean="0"/>
              <a:t>21-May-19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5F5A-685C-4967-AA0B-EFA9C7B8833D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8557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669D6-B3C5-40B4-AF77-711F5CFDC547}" type="datetimeFigureOut">
              <a:rPr lang="en-US" smtClean="0"/>
              <a:t>21-May-19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5F5A-685C-4967-AA0B-EFA9C7B88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342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669D6-B3C5-40B4-AF77-711F5CFDC547}" type="datetimeFigureOut">
              <a:rPr lang="en-US" smtClean="0"/>
              <a:t>21-May-19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5F5A-685C-4967-AA0B-EFA9C7B883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6884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669D6-B3C5-40B4-AF77-711F5CFDC547}" type="datetimeFigureOut">
              <a:rPr lang="en-US" smtClean="0"/>
              <a:t>21-May-19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5F5A-685C-4967-AA0B-EFA9C7B88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499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669D6-B3C5-40B4-AF77-711F5CFDC547}" type="datetimeFigureOut">
              <a:rPr lang="en-US" smtClean="0"/>
              <a:t>21-May-19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5F5A-685C-4967-AA0B-EFA9C7B8833D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9617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669D6-B3C5-40B4-AF77-711F5CFDC547}" type="datetimeFigureOut">
              <a:rPr lang="en-US" smtClean="0"/>
              <a:t>21-May-19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5F5A-685C-4967-AA0B-EFA9C7B88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814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669D6-B3C5-40B4-AF77-711F5CFDC547}" type="datetimeFigureOut">
              <a:rPr lang="en-US" smtClean="0"/>
              <a:t>21-May-19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5F5A-685C-4967-AA0B-EFA9C7B88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885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669D6-B3C5-40B4-AF77-711F5CFDC547}" type="datetimeFigureOut">
              <a:rPr lang="en-US" smtClean="0"/>
              <a:t>21-May-19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5F5A-685C-4967-AA0B-EFA9C7B88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797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669D6-B3C5-40B4-AF77-711F5CFDC547}" type="datetimeFigureOut">
              <a:rPr lang="en-US" smtClean="0"/>
              <a:t>21-May-19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5F5A-685C-4967-AA0B-EFA9C7B88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673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669D6-B3C5-40B4-AF77-711F5CFDC547}" type="datetimeFigureOut">
              <a:rPr lang="en-US" smtClean="0"/>
              <a:t>21-May-19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5F5A-685C-4967-AA0B-EFA9C7B88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702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669D6-B3C5-40B4-AF77-711F5CFDC547}" type="datetimeFigureOut">
              <a:rPr lang="en-US" smtClean="0"/>
              <a:t>21-May-19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5F5A-685C-4967-AA0B-EFA9C7B8833D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5935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6228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54000">
              <a:srgbClr val="FDA091"/>
            </a:gs>
            <a:gs pos="62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915816" y="1988840"/>
            <a:ext cx="3312368" cy="29523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917575"/>
            <a:ext cx="5029200" cy="5029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dist="35921" dir="2700000" algn="ctr" rotWithShape="0">
              <a:schemeClr val="bg2"/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003554" y="-27384"/>
            <a:ext cx="7136889" cy="92333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IN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 ক্লাশে সবাইকে স্বাগতম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114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ave 1"/>
          <p:cNvSpPr/>
          <p:nvPr/>
        </p:nvSpPr>
        <p:spPr>
          <a:xfrm>
            <a:off x="3016260" y="116632"/>
            <a:ext cx="3240360" cy="1296144"/>
          </a:xfrm>
          <a:prstGeom prst="wave">
            <a:avLst>
              <a:gd name="adj1" fmla="val 12500"/>
              <a:gd name="adj2" fmla="val -1176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h="25400" prst="softRound"/>
            </a:sp3d>
          </a:bodyPr>
          <a:lstStyle/>
          <a:p>
            <a:pPr algn="ctr"/>
            <a:endParaRPr lang="en-US" sz="40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2">
                  <a:lumMod val="25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68373" y="4758243"/>
            <a:ext cx="6736139" cy="76944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IN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আইন ও নৈতিকতার মধ্যে পার্থক্য লিখ</a:t>
            </a:r>
            <a:endParaRPr lang="en-US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Hexagon 3"/>
          <p:cNvSpPr/>
          <p:nvPr/>
        </p:nvSpPr>
        <p:spPr>
          <a:xfrm>
            <a:off x="2987824" y="5661248"/>
            <a:ext cx="3096344" cy="1008112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সময়ঃ ৫ মিনিট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718810"/>
            <a:ext cx="3816424" cy="286231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6" name="Rectangle 5"/>
          <p:cNvSpPr/>
          <p:nvPr/>
        </p:nvSpPr>
        <p:spPr>
          <a:xfrm>
            <a:off x="3564435" y="478413"/>
            <a:ext cx="22140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জোড়ায় কাজ</a:t>
            </a:r>
            <a:endParaRPr lang="en-US" sz="40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2">
                  <a:lumMod val="25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411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Ribbon 1"/>
          <p:cNvSpPr/>
          <p:nvPr/>
        </p:nvSpPr>
        <p:spPr>
          <a:xfrm>
            <a:off x="3113838" y="692696"/>
            <a:ext cx="2754306" cy="756084"/>
          </a:xfrm>
          <a:prstGeom prst="ribbon">
            <a:avLst>
              <a:gd name="adj1" fmla="val 16667"/>
              <a:gd name="adj2" fmla="val 68497"/>
            </a:avLst>
          </a:prstGeom>
          <a:blipFill>
            <a:blip r:embed="rId2"/>
            <a:tile tx="0" ty="0" sx="100000" sy="100000" flip="none" algn="tl"/>
          </a:blipFill>
          <a:ln w="3810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79828" y="1912326"/>
            <a:ext cx="8584660" cy="367691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bn-IN" sz="1500" dirty="0"/>
          </a:p>
          <a:p>
            <a:r>
              <a:rPr lang="bn-IN" sz="1500" dirty="0"/>
              <a:t>  </a:t>
            </a:r>
          </a:p>
          <a:p>
            <a:endParaRPr lang="bn-IN" sz="1500" b="1" dirty="0"/>
          </a:p>
          <a:p>
            <a:r>
              <a:rPr lang="bn-IN" sz="1500" dirty="0"/>
              <a:t>  </a:t>
            </a:r>
          </a:p>
          <a:p>
            <a:endParaRPr lang="bn-IN" sz="1500" dirty="0"/>
          </a:p>
          <a:p>
            <a:r>
              <a:rPr lang="bn-IN" sz="1500" dirty="0"/>
              <a:t>  </a:t>
            </a:r>
            <a:endParaRPr lang="en-US" sz="1500" dirty="0"/>
          </a:p>
          <a:p>
            <a:endParaRPr lang="bn-IN" sz="1500" b="1" dirty="0"/>
          </a:p>
          <a:p>
            <a:r>
              <a:rPr lang="bn-IN" sz="1500" dirty="0"/>
              <a:t>  </a:t>
            </a:r>
            <a:endParaRPr lang="en-US" sz="1500" dirty="0"/>
          </a:p>
        </p:txBody>
      </p:sp>
      <p:sp>
        <p:nvSpPr>
          <p:cNvPr id="7" name="Rectangle 6"/>
          <p:cNvSpPr/>
          <p:nvPr/>
        </p:nvSpPr>
        <p:spPr>
          <a:xfrm>
            <a:off x="3810416" y="692696"/>
            <a:ext cx="152317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261047" y="4516603"/>
            <a:ext cx="421043" cy="345836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9" name="Rectangle 38"/>
          <p:cNvSpPr/>
          <p:nvPr/>
        </p:nvSpPr>
        <p:spPr>
          <a:xfrm rot="20749476">
            <a:off x="1310045" y="3141142"/>
            <a:ext cx="421043" cy="345836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0" name="Rectangle 39"/>
          <p:cNvSpPr/>
          <p:nvPr/>
        </p:nvSpPr>
        <p:spPr>
          <a:xfrm rot="20749476">
            <a:off x="4508973" y="2412859"/>
            <a:ext cx="421043" cy="345836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1128965" y="2183544"/>
            <a:ext cx="742775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b="1" dirty="0">
                <a:latin typeface="NikoshBAN" panose="02000000000000000000" pitchFamily="2" charset="0"/>
                <a:cs typeface="NikoshBAN" panose="02000000000000000000" pitchFamily="2" charset="0"/>
              </a:rPr>
              <a:t>১) ইভটিজিং এর ঘটনাগুলো কোথায় বেশি ঘটে?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(ক) প্রেক্ষাগৃহের আশেপাশে  (খ) পার্কের পাশে  (গ) শিক্ষাঙ্গনের আশেপাশে  ঘ) দর্শনীয় স্থানের আশেপাশে</a:t>
            </a:r>
            <a:endParaRPr lang="bn-IN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18139" y="2876455"/>
            <a:ext cx="76370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b="1" dirty="0">
                <a:latin typeface="NikoshBAN" panose="02000000000000000000" pitchFamily="2" charset="0"/>
                <a:cs typeface="NikoshBAN" panose="02000000000000000000" pitchFamily="2" charset="0"/>
              </a:rPr>
              <a:t>২) ইভটিজিং এর কারণ কী? </a:t>
            </a: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(ক) নৈতিক অবক্ষয় 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	(খ) স্বজন প্রীতি 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(গ) সাম্প্রদায়িক সম্প্রীতির অভাব 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(ঘ) স্থানীয় সরকারের দূর্বলতা</a:t>
            </a:r>
            <a:endParaRPr lang="bn-IN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128964" y="3639028"/>
            <a:ext cx="7416929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b="1" dirty="0">
                <a:latin typeface="NikoshBAN" panose="02000000000000000000" pitchFamily="2" charset="0"/>
                <a:cs typeface="NikoshBAN" panose="02000000000000000000" pitchFamily="2" charset="0"/>
              </a:rPr>
              <a:t>৩) ইভটিজিং প্রতিরোধ করা যেতে পারে-</a:t>
            </a: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100" dirty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bn-IN" dirty="0">
                <a:latin typeface="Agency FB" panose="020B0503020202020204" pitchFamily="34" charset="0"/>
                <a:cs typeface="NikoshBAN" panose="02000000000000000000" pitchFamily="2" charset="0"/>
              </a:rPr>
              <a:t>i) কর্মসংস্থান সৃষ্টি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bn-IN" dirty="0">
                <a:latin typeface="Agency FB" panose="020B0503020202020204" pitchFamily="34" charset="0"/>
                <a:cs typeface="NikoshBAN" panose="02000000000000000000" pitchFamily="2" charset="0"/>
              </a:rPr>
              <a:t>i i) আইনের কঠোর প্রয়োগ 	i i i) নৈতিক মূল্যবোধ সৃষ্টি</a:t>
            </a:r>
          </a:p>
          <a:p>
            <a:r>
              <a:rPr lang="bn-IN" dirty="0">
                <a:latin typeface="Agency FB" panose="020B0503020202020204" pitchFamily="34" charset="0"/>
                <a:cs typeface="NikoshBAN" panose="02000000000000000000" pitchFamily="2" charset="0"/>
              </a:rPr>
              <a:t>নিচের কোনটি সঠিক? 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bn-IN" sz="21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(ক) </a:t>
            </a:r>
            <a:r>
              <a:rPr lang="bn-IN" dirty="0">
                <a:latin typeface="Agency FB" panose="020B0503020202020204" pitchFamily="34" charset="0"/>
                <a:cs typeface="NikoshBAN" panose="02000000000000000000" pitchFamily="2" charset="0"/>
              </a:rPr>
              <a:t>i  ও i i 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		</a:t>
            </a:r>
            <a:r>
              <a:rPr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bn-IN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bn-IN" dirty="0">
                <a:latin typeface="Agency FB" panose="020B0503020202020204" pitchFamily="34" charset="0"/>
                <a:cs typeface="NikoshBAN" panose="02000000000000000000" pitchFamily="2" charset="0"/>
              </a:rPr>
              <a:t>i i ও i i i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গ) </a:t>
            </a:r>
            <a:r>
              <a:rPr lang="bn-IN" dirty="0">
                <a:latin typeface="Agency FB" panose="020B0503020202020204" pitchFamily="34" charset="0"/>
                <a:cs typeface="NikoshBAN" panose="02000000000000000000" pitchFamily="2" charset="0"/>
              </a:rPr>
              <a:t>i ও i i i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		ঘ) </a:t>
            </a:r>
            <a:r>
              <a:rPr lang="bn-IN" dirty="0">
                <a:latin typeface="Agency FB" panose="020B0503020202020204" pitchFamily="34" charset="0"/>
                <a:cs typeface="NikoshBAN" panose="02000000000000000000" pitchFamily="2" charset="0"/>
              </a:rPr>
              <a:t>i, i i ও i i i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216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 tmFilter="0,0; .5, 1; 1, 1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 tmFilter="0,0; .5, 1; 1, 1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 tmFilter="0,0; .5, 1; 1, 1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 tmFilter="0,0; .5, 1; 1, 1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 tmFilter="0,0; .5, 1; 1, 1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7" grpId="0"/>
      <p:bldP spid="38" grpId="0" animBg="1"/>
      <p:bldP spid="39" grpId="0" animBg="1"/>
      <p:bldP spid="4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wn Arrow 2"/>
          <p:cNvSpPr/>
          <p:nvPr/>
        </p:nvSpPr>
        <p:spPr>
          <a:xfrm>
            <a:off x="2051720" y="234624"/>
            <a:ext cx="5472608" cy="1152128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endParaRPr 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Hexagon 3"/>
          <p:cNvSpPr/>
          <p:nvPr/>
        </p:nvSpPr>
        <p:spPr>
          <a:xfrm>
            <a:off x="899592" y="4941168"/>
            <a:ext cx="7848872" cy="1296144"/>
          </a:xfrm>
          <a:prstGeom prst="hexag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আইন ও নৈতিকতার সাদৃশ‌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্য</a:t>
            </a: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বর্ণনা কর।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543780"/>
            <a:ext cx="5786357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06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ank Pa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5523" y="260648"/>
            <a:ext cx="8544949" cy="63367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3" name="Frame 2"/>
          <p:cNvSpPr/>
          <p:nvPr/>
        </p:nvSpPr>
        <p:spPr>
          <a:xfrm>
            <a:off x="31676" y="0"/>
            <a:ext cx="9112324" cy="6858000"/>
          </a:xfrm>
          <a:prstGeom prst="frame">
            <a:avLst>
              <a:gd name="adj1" fmla="val 4167"/>
            </a:avLst>
          </a:prstGeom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prst="angle"/>
            <a:contourClr>
              <a:schemeClr val="accent1">
                <a:tint val="70000"/>
              </a:schemeClr>
            </a:contourClr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41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188640"/>
            <a:ext cx="8805199" cy="6480720"/>
          </a:xfrm>
          <a:prstGeom prst="rect">
            <a:avLst/>
          </a:prstGeom>
          <a:ln w="19050">
            <a:solidFill>
              <a:schemeClr val="bg2">
                <a:lumMod val="50000"/>
              </a:schemeClr>
            </a:solidFill>
            <a:prstDash val="soli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dirty="0" smtClean="0">
              <a:solidFill>
                <a:schemeClr val="tx1">
                  <a:lumMod val="95000"/>
                  <a:lumOff val="5000"/>
                </a:schemeClr>
              </a:solidFill>
              <a:cs typeface="Ekushey Azad" pitchFamily="66"/>
            </a:endParaRPr>
          </a:p>
          <a:p>
            <a:pPr algn="ctr"/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cs typeface="Ekushey Azad" pitchFamily="66"/>
            </a:endParaRPr>
          </a:p>
          <a:p>
            <a:pPr algn="ctr"/>
            <a:endParaRPr lang="en-US" sz="3200" b="1" dirty="0" smtClean="0">
              <a:solidFill>
                <a:schemeClr val="tx1">
                  <a:lumMod val="95000"/>
                  <a:lumOff val="5000"/>
                </a:schemeClr>
              </a:solidFill>
              <a:cs typeface="Ekushey Azad" pitchFamily="66"/>
            </a:endParaRPr>
          </a:p>
          <a:p>
            <a:pPr algn="ctr"/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cs typeface="Ekushey Azad" pitchFamily="66"/>
            </a:endParaRPr>
          </a:p>
          <a:p>
            <a:pPr algn="ctr"/>
            <a:endParaRPr lang="en-US" sz="3200" b="1" dirty="0" smtClean="0">
              <a:solidFill>
                <a:schemeClr val="tx1">
                  <a:lumMod val="95000"/>
                  <a:lumOff val="5000"/>
                </a:schemeClr>
              </a:solidFill>
              <a:cs typeface="Ekushey Azad" pitchFamily="66"/>
            </a:endParaRPr>
          </a:p>
          <a:p>
            <a:pPr algn="ctr"/>
            <a:endParaRPr lang="bn-IN" sz="3200" b="1" dirty="0" smtClean="0">
              <a:solidFill>
                <a:schemeClr val="tx1">
                  <a:lumMod val="95000"/>
                  <a:lumOff val="5000"/>
                </a:schemeClr>
              </a:solidFill>
              <a:cs typeface="Ekushey Azad" pitchFamily="66"/>
            </a:endParaRPr>
          </a:p>
          <a:p>
            <a:pPr algn="ctr"/>
            <a:endParaRPr lang="bn-IN" sz="3200" b="1" dirty="0">
              <a:solidFill>
                <a:schemeClr val="tx1">
                  <a:lumMod val="95000"/>
                  <a:lumOff val="5000"/>
                </a:schemeClr>
              </a:solidFill>
              <a:cs typeface="Ekushey Azad" pitchFamily="66"/>
            </a:endParaRPr>
          </a:p>
          <a:p>
            <a:pPr algn="ctr"/>
            <a:endParaRPr lang="en-US" sz="2800" b="1" dirty="0" smtClean="0">
              <a:solidFill>
                <a:schemeClr val="tx1">
                  <a:lumMod val="95000"/>
                  <a:lumOff val="5000"/>
                </a:schemeClr>
              </a:solidFill>
              <a:cs typeface="Ekushey Azad" pitchFamily="66"/>
            </a:endParaRPr>
          </a:p>
          <a:p>
            <a:pPr algn="ctr"/>
            <a:r>
              <a:rPr lang="bn-BD" sz="3200" b="1" dirty="0">
                <a:solidFill>
                  <a:schemeClr val="tx1">
                    <a:lumMod val="95000"/>
                    <a:lumOff val="5000"/>
                  </a:schemeClr>
                </a:solidFill>
                <a:cs typeface="Ekushey Azad" pitchFamily="66"/>
              </a:rPr>
              <a:t>বিষয়ঃ পৌরনীতি ও </a:t>
            </a:r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cs typeface="Ekushey Azad" pitchFamily="66"/>
              </a:rPr>
              <a:t>সুশাসন</a:t>
            </a:r>
            <a:endParaRPr lang="bn-BD" sz="3200" b="1" dirty="0">
              <a:solidFill>
                <a:schemeClr val="tx1">
                  <a:lumMod val="95000"/>
                  <a:lumOff val="5000"/>
                </a:schemeClr>
              </a:solidFill>
              <a:cs typeface="Ekushey Azad" pitchFamily="66"/>
            </a:endParaRPr>
          </a:p>
          <a:p>
            <a:pPr algn="ctr"/>
            <a:r>
              <a:rPr lang="bn-BD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Ekushey Azad" pitchFamily="66"/>
              </a:rPr>
              <a:t>শ্রেণীঃ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Ekushey Azad" pitchFamily="66"/>
              </a:rPr>
              <a:t> </a:t>
            </a:r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cs typeface="Ekushey Azad" pitchFamily="66"/>
              </a:rPr>
              <a:t>একাদশ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Ekushey Azad" pitchFamily="66"/>
              </a:rPr>
              <a:t> </a:t>
            </a:r>
            <a:r>
              <a:rPr lang="bn-BD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Ekushey Azad" pitchFamily="66"/>
              </a:rPr>
              <a:t> </a:t>
            </a:r>
            <a:endParaRPr lang="bn-IN" sz="3200" b="1" dirty="0" smtClean="0">
              <a:solidFill>
                <a:schemeClr val="tx1">
                  <a:lumMod val="95000"/>
                  <a:lumOff val="5000"/>
                </a:schemeClr>
              </a:solidFill>
              <a:cs typeface="Ekushey Azad" pitchFamily="66"/>
            </a:endParaRPr>
          </a:p>
          <a:p>
            <a:pPr algn="ctr"/>
            <a:r>
              <a:rPr lang="bn-IN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Ekushey Azad" pitchFamily="66"/>
              </a:rPr>
              <a:t>অধ্যায় (</a:t>
            </a:r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cs typeface="Ekushey Azad" pitchFamily="66"/>
              </a:rPr>
              <a:t>তৃতীয়</a:t>
            </a:r>
            <a:r>
              <a:rPr lang="bn-IN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Ekushey Azad" pitchFamily="66"/>
              </a:rPr>
              <a:t>) 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Ekushey Azad" pitchFamily="66"/>
              </a:rPr>
              <a:t> </a:t>
            </a:r>
            <a:endParaRPr lang="bn-BD" sz="3200" b="1" dirty="0">
              <a:solidFill>
                <a:schemeClr val="tx1">
                  <a:lumMod val="95000"/>
                  <a:lumOff val="5000"/>
                </a:schemeClr>
              </a:solidFill>
              <a:cs typeface="Ekushey Azad" pitchFamily="66"/>
            </a:endParaRPr>
          </a:p>
          <a:p>
            <a:pPr algn="ctr"/>
            <a:r>
              <a:rPr lang="bn-BD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Ekushey Azad" pitchFamily="66"/>
              </a:rPr>
              <a:t>পিরিয়ডঃ </a:t>
            </a:r>
            <a:r>
              <a:rPr lang="bn-BD" sz="3200" b="1" dirty="0">
                <a:solidFill>
                  <a:schemeClr val="tx1">
                    <a:lumMod val="95000"/>
                    <a:lumOff val="5000"/>
                  </a:schemeClr>
                </a:solidFill>
                <a:cs typeface="Ekushey Azad" pitchFamily="66"/>
              </a:rPr>
              <a:t>৪র্থ 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Ekushey Azad" pitchFamily="66"/>
              </a:rPr>
              <a:t>  </a:t>
            </a:r>
            <a:endParaRPr lang="bn-BD" sz="3200" b="1" dirty="0">
              <a:solidFill>
                <a:schemeClr val="tx1">
                  <a:lumMod val="95000"/>
                  <a:lumOff val="5000"/>
                </a:schemeClr>
              </a:solidFill>
              <a:cs typeface="Ekushey Azad" pitchFamily="66"/>
            </a:endParaRPr>
          </a:p>
          <a:p>
            <a:pPr algn="ctr"/>
            <a:r>
              <a:rPr lang="bn-BD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Ekushey Azad" pitchFamily="66"/>
              </a:rPr>
              <a:t>সময়ঃ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Ekushey Azad" pitchFamily="66"/>
              </a:rPr>
              <a:t> </a:t>
            </a:r>
            <a:r>
              <a:rPr lang="bn-BD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Ekushey Azad" pitchFamily="66"/>
              </a:rPr>
              <a:t>৫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Ekushey Azad" pitchFamily="66"/>
              </a:rPr>
              <a:t>0 </a:t>
            </a:r>
            <a:r>
              <a:rPr lang="bn-IN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Ekushey Azad" pitchFamily="66"/>
              </a:rPr>
              <a:t>মিনিট</a:t>
            </a:r>
            <a:endParaRPr lang="bn-BD" sz="3200" b="1" dirty="0">
              <a:solidFill>
                <a:schemeClr val="tx1">
                  <a:lumMod val="95000"/>
                  <a:lumOff val="5000"/>
                </a:schemeClr>
              </a:solidFill>
              <a:cs typeface="Ekushey Azad" pitchFamily="66"/>
            </a:endParaRPr>
          </a:p>
        </p:txBody>
      </p:sp>
      <p:sp>
        <p:nvSpPr>
          <p:cNvPr id="5" name="Down Arrow Callout 4"/>
          <p:cNvSpPr/>
          <p:nvPr/>
        </p:nvSpPr>
        <p:spPr>
          <a:xfrm>
            <a:off x="2411760" y="332656"/>
            <a:ext cx="4752528" cy="1080120"/>
          </a:xfrm>
          <a:prstGeom prst="downArrowCallout">
            <a:avLst>
              <a:gd name="adj1" fmla="val 20128"/>
              <a:gd name="adj2" fmla="val 79204"/>
              <a:gd name="adj3" fmla="val 22853"/>
              <a:gd name="adj4" fmla="val 70225"/>
            </a:avLst>
          </a:prstGeom>
          <a:ln w="28575">
            <a:solidFill>
              <a:srgbClr val="00B0F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IN" sz="48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Kalpurush" pitchFamily="2" charset="0"/>
                <a:cs typeface="Kalpurush" pitchFamily="2" charset="0"/>
              </a:rPr>
              <a:t>পাঠ </a:t>
            </a:r>
            <a:r>
              <a:rPr lang="bn-BD" sz="48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Kalpurush" pitchFamily="2" charset="0"/>
                <a:cs typeface="Kalpurush" pitchFamily="2" charset="0"/>
              </a:rPr>
              <a:t>পরিচিতি</a:t>
            </a:r>
            <a:endParaRPr lang="en-US" sz="48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528024"/>
            <a:ext cx="2160240" cy="2466821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1742786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76200"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79512" y="224644"/>
            <a:ext cx="8712968" cy="640871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3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9050">
            <a:solidFill>
              <a:srgbClr val="0070C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n-IN" sz="3600" b="1" dirty="0" smtClean="0">
              <a:solidFill>
                <a:schemeClr val="tx1">
                  <a:lumMod val="95000"/>
                  <a:lumOff val="5000"/>
                </a:schemeClr>
              </a:solidFill>
              <a:cs typeface="Ekushey Azad" pitchFamily="66"/>
            </a:endParaRPr>
          </a:p>
          <a:p>
            <a:pPr algn="ctr"/>
            <a:endParaRPr lang="bn-IN" sz="3600" b="1" dirty="0" smtClean="0">
              <a:solidFill>
                <a:schemeClr val="tx1">
                  <a:lumMod val="95000"/>
                  <a:lumOff val="5000"/>
                </a:schemeClr>
              </a:solidFill>
              <a:cs typeface="Ekushey Azad" pitchFamily="66"/>
            </a:endParaRPr>
          </a:p>
          <a:p>
            <a:pPr algn="ctr"/>
            <a:endParaRPr lang="bn-IN" sz="3600" b="1" dirty="0" smtClean="0">
              <a:solidFill>
                <a:schemeClr val="tx1">
                  <a:lumMod val="95000"/>
                  <a:lumOff val="5000"/>
                </a:schemeClr>
              </a:solidFill>
              <a:cs typeface="Ekushey Azad" pitchFamily="66"/>
            </a:endParaRPr>
          </a:p>
          <a:p>
            <a:pPr algn="ctr"/>
            <a:endParaRPr lang="bn-IN" sz="3600" b="1" dirty="0" smtClean="0">
              <a:solidFill>
                <a:schemeClr val="tx1">
                  <a:lumMod val="95000"/>
                  <a:lumOff val="5000"/>
                </a:schemeClr>
              </a:solidFill>
              <a:cs typeface="Ekushey Azad" pitchFamily="66"/>
            </a:endParaRPr>
          </a:p>
          <a:p>
            <a:pPr algn="ctr"/>
            <a:endParaRPr lang="bn-IN" sz="3600" b="1" dirty="0" smtClean="0">
              <a:solidFill>
                <a:schemeClr val="tx1">
                  <a:lumMod val="95000"/>
                  <a:lumOff val="5000"/>
                </a:schemeClr>
              </a:solidFill>
              <a:cs typeface="Ekushey Azad" pitchFamily="66"/>
            </a:endParaRPr>
          </a:p>
          <a:p>
            <a:pPr algn="ctr"/>
            <a:endParaRPr lang="bn-IN" sz="3600" b="1" dirty="0">
              <a:solidFill>
                <a:schemeClr val="tx1">
                  <a:lumMod val="95000"/>
                  <a:lumOff val="5000"/>
                </a:schemeClr>
              </a:solidFill>
              <a:cs typeface="Ekushey Azad" pitchFamily="66"/>
            </a:endParaRPr>
          </a:p>
        </p:txBody>
      </p:sp>
      <p:sp>
        <p:nvSpPr>
          <p:cNvPr id="6" name="Down Ribbon 5"/>
          <p:cNvSpPr/>
          <p:nvPr/>
        </p:nvSpPr>
        <p:spPr>
          <a:xfrm>
            <a:off x="1187624" y="548680"/>
            <a:ext cx="6696744" cy="792088"/>
          </a:xfrm>
          <a:prstGeom prst="ribbon">
            <a:avLst>
              <a:gd name="adj1" fmla="val 6892"/>
              <a:gd name="adj2" fmla="val 679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 পরিচিতি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7624" y="4077072"/>
            <a:ext cx="6048672" cy="2376264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IN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মোঃ শামীম মিয়া </a:t>
            </a:r>
          </a:p>
          <a:p>
            <a:pPr algn="ctr"/>
            <a:r>
              <a:rPr lang="bn-IN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প্রভাষক, রাষ্ট্রবিজ্ঞান </a:t>
            </a:r>
          </a:p>
          <a:p>
            <a:pPr algn="ctr"/>
            <a:r>
              <a:rPr lang="bn-IN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কটিয়াদী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 কলেজ</a:t>
            </a:r>
          </a:p>
          <a:p>
            <a:pPr algn="ctr"/>
            <a:r>
              <a:rPr lang="bn-IN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কটিয়াদী, কিশোরগঞ্জ।</a:t>
            </a:r>
          </a:p>
          <a:p>
            <a:pPr algn="ctr"/>
            <a:r>
              <a:rPr lang="bn-IN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মোবাইলঃ ০১৭২১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bn-IN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৪৪৬৪০৪</a:t>
            </a:r>
          </a:p>
          <a:p>
            <a:pPr algn="ctr"/>
            <a:r>
              <a:rPr lang="bn-IN" dirty="0" smtClean="0"/>
              <a:t>ই-মেইলঃ </a:t>
            </a:r>
            <a:r>
              <a:rPr lang="en-US" dirty="0" smtClean="0"/>
              <a:t>shamim3089442@gmail.com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556890"/>
            <a:ext cx="2260159" cy="2260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70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96752"/>
            <a:ext cx="4500500" cy="25202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196752"/>
            <a:ext cx="3960440" cy="282888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0" y="4029988"/>
            <a:ext cx="4198822" cy="23513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4246012"/>
            <a:ext cx="4248472" cy="237914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5536" y="44624"/>
            <a:ext cx="7560840" cy="1107996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IN" sz="6600" dirty="0" smtClean="0"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পূর্ব জ্ঞান যাচাই</a:t>
            </a:r>
            <a:endParaRPr lang="en-US" sz="6600" dirty="0">
              <a:solidFill>
                <a:schemeClr val="accent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42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80528" y="188640"/>
            <a:ext cx="8805199" cy="6480720"/>
          </a:xfrm>
          <a:prstGeom prst="rect">
            <a:avLst/>
          </a:prstGeom>
          <a:ln w="19050">
            <a:solidFill>
              <a:schemeClr val="bg2">
                <a:lumMod val="50000"/>
              </a:schemeClr>
            </a:solidFill>
            <a:prstDash val="soli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dirty="0" smtClean="0">
              <a:solidFill>
                <a:schemeClr val="tx1">
                  <a:lumMod val="95000"/>
                  <a:lumOff val="5000"/>
                </a:schemeClr>
              </a:solidFill>
              <a:cs typeface="Ekushey Azad" pitchFamily="66"/>
            </a:endParaRPr>
          </a:p>
          <a:p>
            <a:pPr algn="ctr"/>
            <a:endParaRPr lang="en-US" sz="3200" b="1" dirty="0" smtClean="0">
              <a:solidFill>
                <a:schemeClr val="tx1">
                  <a:lumMod val="95000"/>
                  <a:lumOff val="5000"/>
                </a:schemeClr>
              </a:solidFill>
              <a:cs typeface="Ekushey Azad" pitchFamily="66"/>
            </a:endParaRPr>
          </a:p>
          <a:p>
            <a:pPr algn="ctr"/>
            <a:endParaRPr lang="en-US" sz="3200" b="1" dirty="0" smtClean="0">
              <a:solidFill>
                <a:schemeClr val="tx1">
                  <a:lumMod val="95000"/>
                  <a:lumOff val="5000"/>
                </a:schemeClr>
              </a:solidFill>
              <a:cs typeface="Ekushey Azad" pitchFamily="66"/>
            </a:endParaRPr>
          </a:p>
          <a:p>
            <a:pPr algn="ctr"/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cs typeface="Ekushey Azad" pitchFamily="66"/>
            </a:endParaRPr>
          </a:p>
          <a:p>
            <a:pPr algn="ctr"/>
            <a:endParaRPr lang="en-US" sz="3200" b="1" dirty="0" smtClean="0">
              <a:solidFill>
                <a:schemeClr val="tx1">
                  <a:lumMod val="95000"/>
                  <a:lumOff val="5000"/>
                </a:schemeClr>
              </a:solidFill>
              <a:cs typeface="Ekushey Azad" pitchFamily="66"/>
            </a:endParaRPr>
          </a:p>
          <a:p>
            <a:pPr algn="ctr"/>
            <a:endParaRPr lang="bn-IN" sz="3200" b="1" dirty="0" smtClean="0">
              <a:solidFill>
                <a:schemeClr val="tx1">
                  <a:lumMod val="95000"/>
                  <a:lumOff val="5000"/>
                </a:schemeClr>
              </a:solidFill>
              <a:cs typeface="Ekushey Azad" pitchFamily="66"/>
            </a:endParaRPr>
          </a:p>
        </p:txBody>
      </p:sp>
      <p:sp>
        <p:nvSpPr>
          <p:cNvPr id="5" name="Down Arrow Callout 4"/>
          <p:cNvSpPr/>
          <p:nvPr/>
        </p:nvSpPr>
        <p:spPr>
          <a:xfrm>
            <a:off x="1619672" y="1988840"/>
            <a:ext cx="5616624" cy="2592288"/>
          </a:xfrm>
          <a:prstGeom prst="downArrowCallout">
            <a:avLst>
              <a:gd name="adj1" fmla="val 20128"/>
              <a:gd name="adj2" fmla="val 79204"/>
              <a:gd name="adj3" fmla="val 22853"/>
              <a:gd name="adj4" fmla="val 70225"/>
            </a:avLst>
          </a:prstGeom>
          <a:blipFill>
            <a:blip r:embed="rId2"/>
            <a:tile tx="0" ty="0" sx="100000" sy="100000" flip="none" algn="tl"/>
          </a:blipFill>
          <a:ln w="28575">
            <a:solidFill>
              <a:srgbClr val="00B0F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IN" sz="48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utonnyMJ" pitchFamily="2" charset="0"/>
                <a:cs typeface="NikoshBAN" panose="02000000000000000000" pitchFamily="2" charset="0"/>
              </a:rPr>
              <a:t>আজকের পাঠঃ </a:t>
            </a:r>
            <a:r>
              <a:rPr lang="en-US" sz="4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নৈতিকতা</a:t>
            </a:r>
            <a:endParaRPr lang="en-US" sz="48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259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496" y="521706"/>
            <a:ext cx="9015117" cy="92333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5400" dirty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496" y="2420888"/>
            <a:ext cx="9015117" cy="769441"/>
          </a:xfrm>
          <a:prstGeom prst="rect">
            <a:avLst/>
          </a:prstGeom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SG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১.</a:t>
            </a: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নৈতিকতা</a:t>
            </a:r>
            <a:r>
              <a:rPr lang="en-SG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SG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SG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SG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SG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150" y="4039664"/>
            <a:ext cx="9015117" cy="646331"/>
          </a:xfrm>
          <a:prstGeom prst="rect">
            <a:avLst/>
          </a:prstGeom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3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আইন </a:t>
            </a:r>
            <a:r>
              <a:rPr lang="en-SG" sz="3600" dirty="0">
                <a:latin typeface="SutonnyMJ" pitchFamily="2" charset="0"/>
                <a:cs typeface="NikoshBAN" panose="02000000000000000000" pitchFamily="2" charset="0"/>
              </a:rPr>
              <a:t>ও ‰</a:t>
            </a:r>
            <a:r>
              <a:rPr lang="en-SG" sz="3600" dirty="0" err="1">
                <a:latin typeface="SutonnyMJ" pitchFamily="2" charset="0"/>
                <a:cs typeface="NikoshBAN" panose="02000000000000000000" pitchFamily="2" charset="0"/>
              </a:rPr>
              <a:t>bwZKZvi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মধ‌্যে</a:t>
            </a:r>
            <a:r>
              <a:rPr lang="en-SG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পার্থক‌্য</a:t>
            </a:r>
            <a:r>
              <a:rPr lang="en-SG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বর্ণনা করতে পারবে।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496" y="1633300"/>
            <a:ext cx="9034427" cy="769441"/>
          </a:xfrm>
          <a:prstGeom prst="rect">
            <a:avLst/>
          </a:prstGeom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SG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SG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SG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SG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SG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…….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638" y="3212976"/>
            <a:ext cx="9015117" cy="769441"/>
          </a:xfrm>
          <a:prstGeom prst="rect">
            <a:avLst/>
          </a:prstGeom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2</a:t>
            </a: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SG" sz="4400" dirty="0">
                <a:latin typeface="SutonnyMJ" pitchFamily="2" charset="0"/>
                <a:cs typeface="NikoshBAN" panose="02000000000000000000" pitchFamily="2" charset="0"/>
              </a:rPr>
              <a:t>‰</a:t>
            </a:r>
            <a:r>
              <a:rPr lang="en-SG" sz="4400" dirty="0" err="1">
                <a:latin typeface="SutonnyMJ" pitchFamily="2" charset="0"/>
                <a:cs typeface="NikoshBAN" panose="02000000000000000000" pitchFamily="2" charset="0"/>
              </a:rPr>
              <a:t>bwZKZvi</a:t>
            </a:r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 ধারণা ব্যাখ্যা করতে পারবে। </a:t>
            </a:r>
          </a:p>
        </p:txBody>
      </p:sp>
    </p:spTree>
    <p:extLst>
      <p:ext uri="{BB962C8B-B14F-4D97-AF65-F5344CB8AC3E}">
        <p14:creationId xmlns:p14="http://schemas.microsoft.com/office/powerpoint/2010/main" val="2551600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3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unched Tape 1"/>
          <p:cNvSpPr/>
          <p:nvPr/>
        </p:nvSpPr>
        <p:spPr>
          <a:xfrm>
            <a:off x="827584" y="476672"/>
            <a:ext cx="8064896" cy="1224136"/>
          </a:xfrm>
          <a:prstGeom prst="flowChartPunchedTap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উপস্থাপনা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1916832"/>
            <a:ext cx="770485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নৈতিকতা হলো একটি মানবীয়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গুনাবলী।নৈতিকতা বা নীতিবোধ মানুষের মন থেকে উৎসরিত। নৈতিকতার বিকাশ ঘটে মানুষের ন্যায়-অন্যায়, ভালো-মন্দ, উচিত-অনুচিত বোধ বা অনুভূতি থেকে।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নৈতিকতার ইংরেজি প্রতিশব্দ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Morality. Morality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শব্দটি ল্যাটিন শব্দ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Moralitas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থেকে এসেছে। এর অর্থ আচরণ, চরিত্র বা যথার্থ আচরণ।</a:t>
            </a:r>
          </a:p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সুতরাং নৈতিকতা বলতে মানুষের বিবেকবোধ, ন্যায় অন্যায় , ভালো মন্দ, উচিত অনুচিত প্রভৃতি ধারণার সাথে সঙ্গতিপূর্ণ বিধি বিধানকে বোঝায়। </a:t>
            </a:r>
          </a:p>
        </p:txBody>
      </p:sp>
    </p:spTree>
    <p:extLst>
      <p:ext uri="{BB962C8B-B14F-4D97-AF65-F5344CB8AC3E}">
        <p14:creationId xmlns:p14="http://schemas.microsoft.com/office/powerpoint/2010/main" val="1765097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pPr algn="ctr"/>
            <a:r>
              <a:rPr lang="en-SG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আইন</a:t>
            </a:r>
            <a:endParaRPr lang="en-US" sz="6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629564"/>
          </a:xfrm>
          <a:blipFill>
            <a:blip r:embed="rId3"/>
            <a:tile tx="0" ty="0" sx="100000" sy="100000" flip="none" algn="tl"/>
          </a:blip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আইন মানুষের বাহ্যিক আচার আচরণকে নিয়ন্ত্রণ করে। মানুষের মন মানসিকতার সাথে এর কোন সম্পর্ক নেই। </a:t>
            </a:r>
          </a:p>
          <a:p>
            <a:pPr marL="0" indent="0">
              <a:buNone/>
            </a:pP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আইন নির্দিষ্ট ও সুস্পষ্ট। </a:t>
            </a:r>
          </a:p>
          <a:p>
            <a:pPr marL="0" indent="0" algn="just">
              <a:buNone/>
            </a:pP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আইনের পেছনে রয়েছে সার্বভৌম শক্তি। আইন ভঙ্গ করলে শাস্তি ভোগ করতে হয়।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pPr algn="ctr"/>
            <a:r>
              <a:rPr lang="en-SG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নৈতিকতা</a:t>
            </a:r>
            <a:endParaRPr lang="en-US" sz="60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752418" cy="3629564"/>
          </a:xfrm>
          <a:blipFill>
            <a:blip r:embed="rId3"/>
            <a:tile tx="0" ty="0" sx="100000" sy="100000" flip="none" algn="tl"/>
          </a:blip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নৈতিকতা মানুষের বাহ্যিক ও মানসিক আচরণকে নিয়ন্ত্রণ করে। নৈতিকতার পরিধি আইনের পরিধি অনেক বেশি।</a:t>
            </a:r>
          </a:p>
          <a:p>
            <a:pPr marL="0" indent="0" algn="just">
              <a:buNone/>
            </a:pP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নৈতিকতা অনির্দিষ্ট ও অস্পষ্ট।</a:t>
            </a:r>
          </a:p>
          <a:p>
            <a:pPr marL="0" indent="0" algn="just">
              <a:buNone/>
            </a:pP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নৈতিকতা লংঘন করলে শাস্তি পেতে হয়না তবে সমাজের সমালোচনা সইতে হয়। বিবেকের দংশনে পোড়তে হয়।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539552" y="585216"/>
            <a:ext cx="7290054" cy="1499616"/>
          </a:xfrm>
          <a:prstGeom prst="flowChartPunchedTap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/>
            <a:r>
              <a:rPr lang="en-SG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আইন</a:t>
            </a:r>
            <a:r>
              <a:rPr lang="en-SG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SG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নৈতিকতার</a:t>
            </a:r>
            <a:r>
              <a:rPr lang="en-SG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মধ‌্যে</a:t>
            </a:r>
            <a:r>
              <a:rPr lang="en-SG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পার্থক‌্য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397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P spid="5" grpId="0" build="p" animBg="1"/>
      <p:bldP spid="6" grpId="0" build="p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evel 1"/>
          <p:cNvSpPr/>
          <p:nvPr/>
        </p:nvSpPr>
        <p:spPr>
          <a:xfrm>
            <a:off x="3283992" y="260648"/>
            <a:ext cx="2808312" cy="1152128"/>
          </a:xfrm>
          <a:prstGeom prst="bevel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400" b="1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endParaRPr lang="en-US" sz="4400" b="1" dirty="0">
              <a:ln w="18415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5000" endA="300" endPos="45500" dir="5400000" sy="-10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60241" y="4315743"/>
            <a:ext cx="5147563" cy="92333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IN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নৈতিকতার সংজ্ঞা দাও।</a:t>
            </a:r>
            <a:endParaRPr lang="bn-IN" sz="54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Frame 3"/>
          <p:cNvSpPr/>
          <p:nvPr/>
        </p:nvSpPr>
        <p:spPr>
          <a:xfrm>
            <a:off x="2699792" y="5794230"/>
            <a:ext cx="3626573" cy="87513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60568" y="5903112"/>
            <a:ext cx="3408056" cy="64633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সময়ঃ ২ মিনিট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189" y="1700808"/>
            <a:ext cx="3571800" cy="2381200"/>
          </a:xfrm>
          <a:prstGeom prst="roundRect">
            <a:avLst>
              <a:gd name="adj" fmla="val 11111"/>
            </a:avLst>
          </a:prstGeom>
          <a:ln w="190500" cap="rnd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947789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1951</TotalTime>
  <Words>333</Words>
  <Application>Microsoft Office PowerPoint</Application>
  <PresentationFormat>On-screen Show (4:3)</PresentationFormat>
  <Paragraphs>75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Agency FB</vt:lpstr>
      <vt:lpstr>Calibri</vt:lpstr>
      <vt:lpstr>Ekushey Azad</vt:lpstr>
      <vt:lpstr>Kalpurush</vt:lpstr>
      <vt:lpstr>NikoshBAN</vt:lpstr>
      <vt:lpstr>SutonnyMJ</vt:lpstr>
      <vt:lpstr>Tw Cen MT</vt:lpstr>
      <vt:lpstr>Tw Cen MT Condensed</vt:lpstr>
      <vt:lpstr>Vrinda</vt:lpstr>
      <vt:lpstr>Wingdings 3</vt:lpstr>
      <vt:lpstr>Integral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আইন ও নৈতিকতার মধ‌্যে পার্থক‌্য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</dc:creator>
  <cp:lastModifiedBy>HP</cp:lastModifiedBy>
  <cp:revision>704</cp:revision>
  <dcterms:created xsi:type="dcterms:W3CDTF">2013-06-03T19:14:10Z</dcterms:created>
  <dcterms:modified xsi:type="dcterms:W3CDTF">2019-05-21T10:07:24Z</dcterms:modified>
</cp:coreProperties>
</file>